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1"/>
  </p:notesMasterIdLst>
  <p:sldIdLst>
    <p:sldId id="256" r:id="rId31"/>
    <p:sldId id="257" r:id="rId32"/>
    <p:sldId id="258" r:id="rId33"/>
    <p:sldId id="259" r:id="rId34"/>
    <p:sldId id="260" r:id="rId35"/>
    <p:sldId id="261" r:id="rId36"/>
    <p:sldId id="262" r:id="rId37"/>
    <p:sldId id="263" r:id="rId38"/>
    <p:sldId id="264" r:id="rId39"/>
    <p:sldId id="265" r:id="rId40"/>
    <p:sldId id="266" r:id="rId44"/>
    <p:sldId id="267" r:id="rId46"/>
  </p:sldIdLst>
  <p:sldSz cx="18288000" cy="10287000"/>
  <p:notesSz cx="6858000" cy="9144000"/>
  <p:embeddedFontLst>
    <p:embeddedFont>
      <p:font typeface="Libre Baskerville" charset="1" panose="02000000000000000000"/>
      <p:regular r:id="rId6"/>
    </p:embeddedFont>
    <p:embeddedFont>
      <p:font typeface="Libre Baskerville Bold" charset="1" panose="02000000000000000000"/>
      <p:regular r:id="rId7"/>
    </p:embeddedFont>
    <p:embeddedFont>
      <p:font typeface="Libre Baskerville Italics" charset="1" panose="02000000000000000000"/>
      <p:regular r:id="rId8"/>
    </p:embeddedFont>
    <p:embeddedFont>
      <p:font typeface="Arimo" charset="1" panose="020B0604020202020204"/>
      <p:regular r:id="rId9"/>
    </p:embeddedFont>
    <p:embeddedFont>
      <p:font typeface="Arimo Bold" charset="1" panose="020B0704020202020204"/>
      <p:regular r:id="rId10"/>
    </p:embeddedFont>
    <p:embeddedFont>
      <p:font typeface="Arimo Italics" charset="1" panose="020B0604020202090204"/>
      <p:regular r:id="rId11"/>
    </p:embeddedFont>
    <p:embeddedFont>
      <p:font typeface="Arimo Bold Italics" charset="1" panose="020B0704020202090204"/>
      <p:regular r:id="rId12"/>
    </p:embeddedFont>
    <p:embeddedFont>
      <p:font typeface="Open Sans Light" charset="1" panose="020B0306030504020204"/>
      <p:regular r:id="rId13"/>
    </p:embeddedFont>
    <p:embeddedFont>
      <p:font typeface="Open Sans Light Bold" charset="1" panose="020B0806030504020204"/>
      <p:regular r:id="rId14"/>
    </p:embeddedFont>
    <p:embeddedFont>
      <p:font typeface="Open Sans Light Italics" charset="1" panose="020B0306030504020204"/>
      <p:regular r:id="rId15"/>
    </p:embeddedFont>
    <p:embeddedFont>
      <p:font typeface="Open Sans Light Bold Italics" charset="1" panose="020B0806030504020204"/>
      <p:regular r:id="rId16"/>
    </p:embeddedFont>
    <p:embeddedFont>
      <p:font typeface="Open Sans" charset="1" panose="020B0606030504020204"/>
      <p:regular r:id="rId17"/>
    </p:embeddedFont>
    <p:embeddedFont>
      <p:font typeface="Open Sans Bold" charset="1" panose="020B0806030504020204"/>
      <p:regular r:id="rId18"/>
    </p:embeddedFont>
    <p:embeddedFont>
      <p:font typeface="Open Sans Italics" charset="1" panose="020B0606030504020204"/>
      <p:regular r:id="rId19"/>
    </p:embeddedFont>
    <p:embeddedFont>
      <p:font typeface="Open Sans Bold Italics" charset="1" panose="020B0806030504020204"/>
      <p:regular r:id="rId20"/>
    </p:embeddedFont>
    <p:embeddedFont>
      <p:font typeface="Open Sans Extra Bold" charset="1" panose="020B0906030804020204"/>
      <p:regular r:id="rId21"/>
    </p:embeddedFont>
    <p:embeddedFont>
      <p:font typeface="Open Sans Extra Bold Italics" charset="1" panose="020B0906030804020204"/>
      <p:regular r:id="rId22"/>
    </p:embeddedFont>
    <p:embeddedFont>
      <p:font typeface="Fira Sans Light" charset="1" panose="020B0403050000020004"/>
      <p:regular r:id="rId23"/>
    </p:embeddedFont>
    <p:embeddedFont>
      <p:font typeface="Fira Sans Light Bold" charset="1" panose="020B0503050000020004"/>
      <p:regular r:id="rId24"/>
    </p:embeddedFont>
    <p:embeddedFont>
      <p:font typeface="Fira Sans Light Italics" charset="1" panose="020B0403050000020004"/>
      <p:regular r:id="rId25"/>
    </p:embeddedFont>
    <p:embeddedFont>
      <p:font typeface="Fira Sans Light Bold Italics" charset="1" panose="020B0503050000020004"/>
      <p:regular r:id="rId26"/>
    </p:embeddedFont>
    <p:embeddedFont>
      <p:font typeface="Fira Sans Medium" charset="1" panose="020B0603050000020004"/>
      <p:regular r:id="rId27"/>
    </p:embeddedFont>
    <p:embeddedFont>
      <p:font typeface="Fira Sans Medium Bold" charset="1" panose="020B0603050000020004"/>
      <p:regular r:id="rId28"/>
    </p:embeddedFont>
    <p:embeddedFont>
      <p:font typeface="Fira Sans Medium Italics" charset="1" panose="020B0603050000020004"/>
      <p:regular r:id="rId29"/>
    </p:embeddedFont>
    <p:embeddedFont>
      <p:font typeface="Fira Sans Medium Bold Italics" charset="1" panose="020B0703050000020004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slides/slide1.xml" Type="http://schemas.openxmlformats.org/officeDocument/2006/relationships/slide"/><Relationship Id="rId32" Target="slides/slide2.xml" Type="http://schemas.openxmlformats.org/officeDocument/2006/relationships/slide"/><Relationship Id="rId33" Target="slides/slide3.xml" Type="http://schemas.openxmlformats.org/officeDocument/2006/relationships/slide"/><Relationship Id="rId34" Target="slides/slide4.xml" Type="http://schemas.openxmlformats.org/officeDocument/2006/relationships/slide"/><Relationship Id="rId35" Target="slides/slide5.xml" Type="http://schemas.openxmlformats.org/officeDocument/2006/relationships/slide"/><Relationship Id="rId36" Target="slides/slide6.xml" Type="http://schemas.openxmlformats.org/officeDocument/2006/relationships/slide"/><Relationship Id="rId37" Target="slides/slide7.xml" Type="http://schemas.openxmlformats.org/officeDocument/2006/relationships/slide"/><Relationship Id="rId38" Target="slides/slide8.xml" Type="http://schemas.openxmlformats.org/officeDocument/2006/relationships/slide"/><Relationship Id="rId39" Target="slides/slide9.xml" Type="http://schemas.openxmlformats.org/officeDocument/2006/relationships/slide"/><Relationship Id="rId4" Target="theme/theme1.xml" Type="http://schemas.openxmlformats.org/officeDocument/2006/relationships/theme"/><Relationship Id="rId40" Target="slides/slide10.xml" Type="http://schemas.openxmlformats.org/officeDocument/2006/relationships/slide"/><Relationship Id="rId41" Target="notesMasters/notesMaster1.xml" Type="http://schemas.openxmlformats.org/officeDocument/2006/relationships/notesMaster"/><Relationship Id="rId42" Target="theme/theme2.xml" Type="http://schemas.openxmlformats.org/officeDocument/2006/relationships/theme"/><Relationship Id="rId43" Target="notesSlides/notesSlide1.xml" Type="http://schemas.openxmlformats.org/officeDocument/2006/relationships/notesSlide"/><Relationship Id="rId44" Target="slides/slide11.xml" Type="http://schemas.openxmlformats.org/officeDocument/2006/relationships/slide"/><Relationship Id="rId45" Target="notesSlides/notesSlide2.xml" Type="http://schemas.openxmlformats.org/officeDocument/2006/relationships/notesSlide"/><Relationship Id="rId46" Target="slides/slide12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- rep: claim to have less tax, saving more of what you earned </a:t>
            </a:r>
          </a:p>
          <a:p>
            <a:pPr lvl="0"/>
            <a:r>
              <a:rPr lang="en-US"/>
              <a:t>- dem: claim to provide more social benefit by charging more tax</a:t>
            </a:r>
          </a:p>
          <a:p>
            <a:pPr lvl="0"/>
            <a:r>
              <a:rPr lang="en-US"/>
              <a:t/>
            </a:r>
          </a:p>
          <a:p>
            <a:pPr lvl="0"/>
            <a:r>
              <a:rPr lang="en-US"/>
              <a:t>The young adults/mid-year: tend to be more sensitive to the policies by parties. REP demands fewer taxes, and this voting turnout behavior hence makes sense for this age group.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svg" Type="http://schemas.openxmlformats.org/officeDocument/2006/relationships/image"/><Relationship Id="rId11" Target="../media/image46.png" Type="http://schemas.openxmlformats.org/officeDocument/2006/relationships/image"/><Relationship Id="rId12" Target="../media/image47.sv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42.png" Type="http://schemas.openxmlformats.org/officeDocument/2006/relationships/image"/><Relationship Id="rId4" Target="../media/image4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48.jpeg" Type="http://schemas.openxmlformats.org/officeDocument/2006/relationships/image"/><Relationship Id="rId8" Target="../media/image4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png" Type="http://schemas.openxmlformats.org/officeDocument/2006/relationships/image"/><Relationship Id="rId12" Target="../media/image27.png" Type="http://schemas.openxmlformats.org/officeDocument/2006/relationships/image"/><Relationship Id="rId13" Target="../media/image28.png" Type="http://schemas.openxmlformats.org/officeDocument/2006/relationships/image"/><Relationship Id="rId2" Target="../media/image2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12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svg" Type="http://schemas.openxmlformats.org/officeDocument/2006/relationships/image"/><Relationship Id="rId12" Target="../media/image40.png" Type="http://schemas.openxmlformats.org/officeDocument/2006/relationships/image"/><Relationship Id="rId13" Target="../media/image41.sv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6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3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308470" y="389926"/>
            <a:ext cx="3523765" cy="41148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2426999" y="7197833"/>
            <a:ext cx="4702778" cy="0"/>
          </a:xfrm>
          <a:prstGeom prst="line">
            <a:avLst/>
          </a:prstGeom>
          <a:ln cap="rnd" w="47625">
            <a:solidFill>
              <a:srgbClr val="E4E4E4">
                <a:alpha val="43922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587210" y="7635894"/>
            <a:ext cx="638235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Fira Sans Medium"/>
              </a:rPr>
              <a:t>The NC 2020 General Elections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15108" y="9191625"/>
            <a:ext cx="638235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Fira Sans Medium"/>
              </a:rPr>
              <a:t>Go Team Blue!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2981214"/>
            <a:ext cx="9556776" cy="4018242"/>
            <a:chOff x="0" y="0"/>
            <a:chExt cx="12742368" cy="535765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12742368" cy="24738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370"/>
                </a:lnSpc>
              </a:pPr>
              <a:r>
                <a:rPr lang="en-US" sz="6142">
                  <a:solidFill>
                    <a:srgbClr val="CFECFA"/>
                  </a:solidFill>
                  <a:latin typeface="Libre Baskerville"/>
                </a:rPr>
                <a:t>SHOULD WE TALK ABOUT THE 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120716"/>
              <a:ext cx="12742368" cy="12369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370"/>
                </a:lnSpc>
              </a:pPr>
              <a:r>
                <a:rPr lang="en-US" sz="6142">
                  <a:solidFill>
                    <a:srgbClr val="CFECFA"/>
                  </a:solidFill>
                  <a:latin typeface="Libre Baskerville"/>
                </a:rPr>
                <a:t>IN THE ROOM?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473879"/>
              <a:ext cx="12742368" cy="16158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539"/>
                </a:lnSpc>
              </a:pPr>
              <a:r>
                <a:rPr lang="en-US" sz="7949">
                  <a:solidFill>
                    <a:srgbClr val="CFECFA"/>
                  </a:solidFill>
                  <a:latin typeface="Libre Baskerville"/>
                </a:rPr>
                <a:t> </a:t>
              </a:r>
              <a:r>
                <a:rPr lang="en-US" sz="7949">
                  <a:solidFill>
                    <a:srgbClr val="CFECFA"/>
                  </a:solidFill>
                  <a:latin typeface="Libre Baskerville Italics"/>
                </a:rPr>
                <a:t>ELEPHANT</a:t>
              </a:r>
              <a:r>
                <a:rPr lang="en-US" sz="7054">
                  <a:solidFill>
                    <a:srgbClr val="CFECFA"/>
                  </a:solidFill>
                  <a:latin typeface="Libre Baskerville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914867" y="7191768"/>
            <a:ext cx="2852724" cy="174729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6996" y="8275171"/>
            <a:ext cx="2004357" cy="200435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true" flipV="false" rot="5400000">
            <a:off x="26521" y="26521"/>
            <a:ext cx="2004357" cy="200435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9717" t="0" r="0" b="0"/>
          <a:stretch>
            <a:fillRect/>
          </a:stretch>
        </p:blipFill>
        <p:spPr>
          <a:xfrm flipH="false" flipV="false" rot="0">
            <a:off x="11825558" y="7191768"/>
            <a:ext cx="863887" cy="174729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414216" y="3193398"/>
            <a:ext cx="2248600" cy="128732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35276" t="0" r="0" b="460"/>
          <a:stretch>
            <a:fillRect/>
          </a:stretch>
        </p:blipFill>
        <p:spPr>
          <a:xfrm flipH="false" flipV="false" rot="0">
            <a:off x="11673572" y="3193398"/>
            <a:ext cx="1455372" cy="1281399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557973" y="5028722"/>
            <a:ext cx="1961087" cy="1782807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420714" y="5028722"/>
            <a:ext cx="1961087" cy="1782807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2721" y="3808485"/>
            <a:ext cx="5501028" cy="450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5"/>
              </a:lnSpc>
            </a:pPr>
            <a:r>
              <a:rPr lang="en-US" sz="2788">
                <a:solidFill>
                  <a:srgbClr val="000000"/>
                </a:solidFill>
                <a:latin typeface="Fira Sans Medium"/>
              </a:rPr>
              <a:t>66+ years old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5623" y="7827083"/>
            <a:ext cx="5448126" cy="448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0"/>
              </a:lnSpc>
            </a:pPr>
            <a:r>
              <a:rPr lang="en-US" sz="2761">
                <a:solidFill>
                  <a:srgbClr val="000000"/>
                </a:solidFill>
                <a:latin typeface="Fira Sans Medium"/>
              </a:rPr>
              <a:t>26-40 year olds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63095" y="363220"/>
            <a:ext cx="7471728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Libre Baskerville"/>
              </a:rPr>
              <a:t>What about age?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998959" y="1954679"/>
            <a:ext cx="3079115" cy="66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8"/>
              </a:lnSpc>
            </a:pPr>
            <a:r>
              <a:rPr lang="en-US" sz="3870">
                <a:solidFill>
                  <a:srgbClr val="000000"/>
                </a:solidFill>
                <a:latin typeface="Open Sans Extra Bold"/>
              </a:rPr>
              <a:t>Republicans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876810" y="1954679"/>
            <a:ext cx="2761383" cy="666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22"/>
              </a:lnSpc>
            </a:pPr>
            <a:r>
              <a:rPr lang="en-US" sz="3873">
                <a:solidFill>
                  <a:srgbClr val="000000"/>
                </a:solidFill>
                <a:latin typeface="Open Sans Extra Bold"/>
              </a:rPr>
              <a:t>Democrats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5623" y="5681794"/>
            <a:ext cx="5448126" cy="448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0"/>
              </a:lnSpc>
            </a:pPr>
            <a:r>
              <a:rPr lang="en-US" sz="2761">
                <a:solidFill>
                  <a:srgbClr val="000000"/>
                </a:solidFill>
                <a:latin typeface="Fira Sans Medium"/>
              </a:rPr>
              <a:t>41-65 year olds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38401" y="8255092"/>
            <a:ext cx="2004357" cy="200435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true" flipV="false" rot="5400000">
            <a:off x="26521" y="26521"/>
            <a:ext cx="2004357" cy="200435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8869218" y="4039620"/>
            <a:ext cx="9418782" cy="627918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305629" y="2477124"/>
            <a:ext cx="15676743" cy="901413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030879" y="346075"/>
            <a:ext cx="9839771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Libre Baskerville"/>
              </a:rPr>
              <a:t>Voter's age deep dive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96104" y="7115214"/>
            <a:ext cx="3102918" cy="663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8"/>
              </a:lnSpc>
            </a:pPr>
            <a:r>
              <a:rPr lang="en-US" sz="3870">
                <a:solidFill>
                  <a:srgbClr val="ED1F2A"/>
                </a:solidFill>
                <a:latin typeface="Open Sans Extra Bold"/>
              </a:rPr>
              <a:t>Republicans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96104" y="5432836"/>
            <a:ext cx="2780556" cy="663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22"/>
              </a:lnSpc>
            </a:pPr>
            <a:r>
              <a:rPr lang="en-US" sz="3873">
                <a:solidFill>
                  <a:srgbClr val="34499A"/>
                </a:solidFill>
                <a:latin typeface="Open Sans Extra Bold"/>
              </a:rPr>
              <a:t>Democrats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11567" y="4011045"/>
            <a:ext cx="5448126" cy="126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1"/>
              </a:lnSpc>
            </a:pPr>
            <a:r>
              <a:rPr lang="en-US" sz="3870">
                <a:solidFill>
                  <a:srgbClr val="000000"/>
                </a:solidFill>
                <a:latin typeface="Fira Sans Medium"/>
              </a:rPr>
              <a:t>odds of turnout </a:t>
            </a:r>
          </a:p>
          <a:p>
            <a:pPr algn="ctr">
              <a:lnSpc>
                <a:spcPts val="5031"/>
              </a:lnSpc>
            </a:pPr>
            <a:r>
              <a:rPr lang="en-US" sz="3870">
                <a:solidFill>
                  <a:srgbClr val="000000"/>
                </a:solidFill>
                <a:latin typeface="Fira Sans Medium"/>
              </a:rPr>
              <a:t>at 26-40 (**)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11567" y="7153314"/>
            <a:ext cx="5448126" cy="627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1"/>
              </a:lnSpc>
            </a:pPr>
            <a:r>
              <a:rPr lang="en-US" sz="3870">
                <a:solidFill>
                  <a:srgbClr val="ED1F2A"/>
                </a:solidFill>
                <a:latin typeface="Fira Sans Medium"/>
              </a:rPr>
              <a:t>2.41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11567" y="5470936"/>
            <a:ext cx="5448126" cy="627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1"/>
              </a:lnSpc>
            </a:pPr>
            <a:r>
              <a:rPr lang="en-US" sz="3870">
                <a:solidFill>
                  <a:srgbClr val="34499A"/>
                </a:solidFill>
                <a:latin typeface="Fira Sans Medium"/>
              </a:rPr>
              <a:t>2.05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FEC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3489" y="0"/>
            <a:ext cx="16741022" cy="6190595"/>
            <a:chOff x="0" y="0"/>
            <a:chExt cx="22321363" cy="825412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5117" r="0" b="17101"/>
            <a:stretch>
              <a:fillRect/>
            </a:stretch>
          </p:blipFill>
          <p:spPr>
            <a:xfrm>
              <a:off x="0" y="0"/>
              <a:ext cx="22321363" cy="8254126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776996" y="6327832"/>
            <a:ext cx="14734008" cy="3163831"/>
            <a:chOff x="0" y="0"/>
            <a:chExt cx="19645343" cy="421844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2967348" y="3497716"/>
              <a:ext cx="12991850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9525"/>
              <a:ext cx="19645343" cy="315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000"/>
                </a:lnSpc>
              </a:pPr>
              <a:r>
                <a:rPr lang="en-US" sz="12500">
                  <a:solidFill>
                    <a:srgbClr val="10263D"/>
                  </a:solidFill>
                  <a:latin typeface="Fira Sans Medium"/>
                </a:rPr>
                <a:t>Merci!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10263D"/>
                  </a:solidFill>
                  <a:latin typeface="Arimo"/>
                </a:rPr>
                <a:t>We asked ourselves </a:t>
              </a:r>
              <a:r>
                <a:rPr lang="en-US" sz="3000">
                  <a:solidFill>
                    <a:srgbClr val="10263D"/>
                  </a:solidFill>
                  <a:latin typeface="Arimo Bold"/>
                </a:rPr>
                <a:t>876324273 </a:t>
              </a:r>
              <a:r>
                <a:rPr lang="en-US" sz="3000">
                  <a:solidFill>
                    <a:srgbClr val="10263D"/>
                  </a:solidFill>
                  <a:latin typeface="Arimo"/>
                </a:rPr>
                <a:t>questions so please no more!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4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798" t="0" r="727" b="258"/>
          <a:stretch>
            <a:fillRect/>
          </a:stretch>
        </p:blipFill>
        <p:spPr>
          <a:xfrm flipH="false" flipV="false" rot="0">
            <a:off x="3309091" y="4049795"/>
            <a:ext cx="16321293" cy="602274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909404">
            <a:off x="5591302" y="3477220"/>
            <a:ext cx="1939620" cy="69341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976634" y="2030879"/>
            <a:ext cx="3948837" cy="306034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489212" y="537210"/>
            <a:ext cx="9309576" cy="88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D63B1"/>
                </a:solidFill>
                <a:latin typeface="Libre Baskerville"/>
              </a:rPr>
              <a:t>COUNTIES OF INTEREST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6996" y="8275171"/>
            <a:ext cx="2004357" cy="200435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true" flipV="false" rot="5400000">
            <a:off x="26521" y="26521"/>
            <a:ext cx="2004357" cy="200435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4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909404">
            <a:off x="5591302" y="3477220"/>
            <a:ext cx="1939620" cy="69341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976634" y="2030879"/>
            <a:ext cx="3948837" cy="306034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489212" y="537210"/>
            <a:ext cx="9309576" cy="88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D63B1"/>
                </a:solidFill>
                <a:latin typeface="Libre Baskerville"/>
              </a:rPr>
              <a:t>COUNTIES OF INTEREST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6996" y="8275171"/>
            <a:ext cx="2004357" cy="200435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true" flipV="false" rot="5400000">
            <a:off x="26521" y="26521"/>
            <a:ext cx="2004357" cy="200435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0"/>
          <a:srcRect l="1125" t="1721" r="1125" b="0"/>
          <a:stretch>
            <a:fillRect/>
          </a:stretch>
        </p:blipFill>
        <p:spPr>
          <a:xfrm flipH="false" flipV="false" rot="0">
            <a:off x="3088247" y="3990617"/>
            <a:ext cx="16283630" cy="6528204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798788" y="9882405"/>
            <a:ext cx="4376738" cy="171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"/>
              </a:lnSpc>
            </a:pPr>
            <a:r>
              <a:rPr lang="en-US" sz="999">
                <a:solidFill>
                  <a:srgbClr val="000000"/>
                </a:solidFill>
                <a:latin typeface="Open Sans Light Italics"/>
              </a:rPr>
              <a:t>*Focus of comparisons is chiefly on DEM and REP, as these are the biggest parties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6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999603" y="5267994"/>
            <a:ext cx="390689" cy="39068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999603" y="6588949"/>
            <a:ext cx="390689" cy="39068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999603" y="4189809"/>
            <a:ext cx="390689" cy="39068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6996" y="8275171"/>
            <a:ext cx="2004357" cy="200435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true" flipV="false" rot="5400000">
            <a:off x="26521" y="26521"/>
            <a:ext cx="2004357" cy="200435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98462" y="1400638"/>
            <a:ext cx="17891076" cy="8173985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01436" y="1883542"/>
            <a:ext cx="7567750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99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869769" y="2382025"/>
            <a:ext cx="5882855" cy="405419"/>
            <a:chOff x="0" y="0"/>
            <a:chExt cx="7843807" cy="540559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500017" cy="540559"/>
            </a:xfrm>
            <a:prstGeom prst="rect">
              <a:avLst/>
            </a:prstGeom>
          </p:spPr>
        </p:pic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6420709" y="0"/>
              <a:ext cx="500017" cy="540559"/>
            </a:xfrm>
            <a:prstGeom prst="rect">
              <a:avLst/>
            </a:prstGeom>
          </p:spPr>
        </p:pic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7343790" y="0"/>
              <a:ext cx="500017" cy="540559"/>
            </a:xfrm>
            <a:prstGeom prst="rect">
              <a:avLst/>
            </a:prstGeom>
          </p:spPr>
        </p:pic>
      </p:grpSp>
      <p:grpSp>
        <p:nvGrpSpPr>
          <p:cNvPr name="Group 13" id="13"/>
          <p:cNvGrpSpPr/>
          <p:nvPr/>
        </p:nvGrpSpPr>
        <p:grpSpPr>
          <a:xfrm rot="0">
            <a:off x="2228204" y="5229894"/>
            <a:ext cx="15504288" cy="515473"/>
            <a:chOff x="0" y="0"/>
            <a:chExt cx="20672383" cy="687298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4615440" y="83190"/>
              <a:ext cx="630922" cy="604108"/>
            </a:xfrm>
            <a:prstGeom prst="rect">
              <a:avLst/>
            </a:prstGeom>
          </p:spPr>
        </p:pic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0041461" y="41595"/>
              <a:ext cx="630922" cy="604108"/>
            </a:xfrm>
            <a:prstGeom prst="rect">
              <a:avLst/>
            </a:prstGeom>
          </p:spPr>
        </p:pic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630922" cy="604108"/>
            </a:xfrm>
            <a:prstGeom prst="rect">
              <a:avLst/>
            </a:prstGeom>
          </p:spPr>
        </p:pic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923081" y="0"/>
              <a:ext cx="630922" cy="604108"/>
            </a:xfrm>
            <a:prstGeom prst="rect">
              <a:avLst/>
            </a:prstGeom>
          </p:spPr>
        </p:pic>
      </p:grpSp>
      <p:sp>
        <p:nvSpPr>
          <p:cNvPr name="TextBox 18" id="18"/>
          <p:cNvSpPr txBox="true"/>
          <p:nvPr/>
        </p:nvSpPr>
        <p:spPr>
          <a:xfrm rot="0">
            <a:off x="3746024" y="384175"/>
            <a:ext cx="10795953" cy="88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8F4EB"/>
                </a:solidFill>
                <a:latin typeface="Libre Baskerville"/>
              </a:rPr>
              <a:t>How do different counties vote?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6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6996" y="8275171"/>
            <a:ext cx="2004357" cy="200435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false" rot="5400000">
            <a:off x="26521" y="26521"/>
            <a:ext cx="2004357" cy="200435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39716" y="4495800"/>
            <a:ext cx="3019465" cy="1257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8F4EB"/>
                </a:solidFill>
                <a:latin typeface="Open Sans Light"/>
              </a:rPr>
              <a:t>The age group 26 - 40 seem to lean towards Republicans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332877" y="1954374"/>
            <a:ext cx="14627267" cy="6803919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-815236">
            <a:off x="3115392" y="4300612"/>
            <a:ext cx="6830079" cy="0"/>
          </a:xfrm>
          <a:prstGeom prst="line">
            <a:avLst/>
          </a:prstGeom>
          <a:ln cap="rnd" w="47625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7" id="7"/>
          <p:cNvSpPr/>
          <p:nvPr/>
        </p:nvSpPr>
        <p:spPr>
          <a:xfrm rot="672700">
            <a:off x="3136854" y="5788766"/>
            <a:ext cx="6783384" cy="0"/>
          </a:xfrm>
          <a:prstGeom prst="line">
            <a:avLst/>
          </a:prstGeom>
          <a:ln cap="rnd" w="47625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8" id="8"/>
          <p:cNvSpPr txBox="true"/>
          <p:nvPr/>
        </p:nvSpPr>
        <p:spPr>
          <a:xfrm rot="0">
            <a:off x="3332877" y="537210"/>
            <a:ext cx="11622246" cy="88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8F4EB"/>
                </a:solidFill>
                <a:latin typeface="Libre Baskerville"/>
              </a:rPr>
              <a:t>How do different age groups vote?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3412" y="3245288"/>
            <a:ext cx="2672074" cy="981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8F4EB"/>
                </a:solidFill>
                <a:latin typeface="Open Sans Light"/>
              </a:rPr>
              <a:t>Let's look at DEM vs REP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6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574" t="0" r="2574" b="0"/>
          <a:stretch>
            <a:fillRect/>
          </a:stretch>
        </p:blipFill>
        <p:spPr>
          <a:xfrm flipH="false" flipV="false" rot="0">
            <a:off x="7263690" y="4559069"/>
            <a:ext cx="4799176" cy="256412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6996" y="8275171"/>
            <a:ext cx="2004357" cy="200435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true" flipV="false" rot="5400000">
            <a:off x="26521" y="26521"/>
            <a:ext cx="2004357" cy="2004357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560387" y="1423121"/>
            <a:ext cx="17167227" cy="2596974"/>
            <a:chOff x="0" y="0"/>
            <a:chExt cx="22889636" cy="3462632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7"/>
            <a:srcRect l="0" t="0" r="0" b="0"/>
            <a:stretch>
              <a:fillRect/>
            </a:stretch>
          </p:blipFill>
          <p:spPr>
            <a:xfrm flipH="false" flipV="false" rot="0">
              <a:off x="7864284" y="0"/>
              <a:ext cx="7605425" cy="3462632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8"/>
            <a:srcRect l="0" t="0" r="0" b="0"/>
            <a:stretch>
              <a:fillRect/>
            </a:stretch>
          </p:blipFill>
          <p:spPr>
            <a:xfrm flipH="false" flipV="false" rot="0">
              <a:off x="15469709" y="0"/>
              <a:ext cx="7419927" cy="3462632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9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7864284" cy="3462632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4137762" y="7507709"/>
            <a:ext cx="10973025" cy="2564910"/>
            <a:chOff x="0" y="0"/>
            <a:chExt cx="14630700" cy="3419880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10"/>
            <a:srcRect l="0" t="0" r="0" b="0"/>
            <a:stretch>
              <a:fillRect/>
            </a:stretch>
          </p:blipFill>
          <p:spPr>
            <a:xfrm flipH="false" flipV="false" rot="0">
              <a:off x="608856" y="0"/>
              <a:ext cx="7291813" cy="3419880"/>
            </a:xfrm>
            <a:prstGeom prst="rect">
              <a:avLst/>
            </a:prstGeom>
          </p:spPr>
        </p:pic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11"/>
            <a:srcRect l="0" t="0" r="0" b="0"/>
            <a:stretch>
              <a:fillRect/>
            </a:stretch>
          </p:blipFill>
          <p:spPr>
            <a:xfrm flipH="false" flipV="false" rot="0">
              <a:off x="7900669" y="0"/>
              <a:ext cx="6730031" cy="3419880"/>
            </a:xfrm>
            <a:prstGeom prst="rect">
              <a:avLst/>
            </a:prstGeom>
          </p:spPr>
        </p:pic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9"/>
            <a:srcRect l="0" t="0" r="92161" b="0"/>
            <a:stretch>
              <a:fillRect/>
            </a:stretch>
          </p:blipFill>
          <p:spPr>
            <a:xfrm flipH="false" flipV="false" rot="0">
              <a:off x="0" y="0"/>
              <a:ext cx="608856" cy="3419880"/>
            </a:xfrm>
            <a:prstGeom prst="rect">
              <a:avLst/>
            </a:prstGeom>
          </p:spPr>
        </p:pic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rcRect l="0" t="90311" r="0" b="0"/>
          <a:stretch>
            <a:fillRect/>
          </a:stretch>
        </p:blipFill>
        <p:spPr>
          <a:xfrm flipH="false" flipV="false" rot="0">
            <a:off x="4678590" y="9803622"/>
            <a:ext cx="5463953" cy="268997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1028700" y="4559069"/>
            <a:ext cx="6193662" cy="2553930"/>
            <a:chOff x="0" y="0"/>
            <a:chExt cx="8258216" cy="3405240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12"/>
            <a:srcRect l="0" t="0" r="0" b="10733"/>
            <a:stretch>
              <a:fillRect/>
            </a:stretch>
          </p:blipFill>
          <p:spPr>
            <a:xfrm flipH="false" flipV="false" rot="0">
              <a:off x="0" y="0"/>
              <a:ext cx="8258216" cy="3039751"/>
            </a:xfrm>
            <a:prstGeom prst="rect">
              <a:avLst/>
            </a:prstGeom>
          </p:spPr>
        </p:pic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11"/>
            <a:srcRect l="0" t="90311" r="0" b="0"/>
            <a:stretch>
              <a:fillRect/>
            </a:stretch>
          </p:blipFill>
          <p:spPr>
            <a:xfrm flipH="false" flipV="false" rot="0">
              <a:off x="834281" y="3039751"/>
              <a:ext cx="7423936" cy="365489"/>
            </a:xfrm>
            <a:prstGeom prst="rect">
              <a:avLst/>
            </a:prstGeom>
          </p:spPr>
        </p:pic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rcRect l="0" t="90311" r="0" b="0"/>
          <a:stretch>
            <a:fillRect/>
          </a:stretch>
        </p:blipFill>
        <p:spPr>
          <a:xfrm flipH="false" flipV="false" rot="0">
            <a:off x="1047750" y="3698573"/>
            <a:ext cx="5302350" cy="261041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rcRect l="0" t="90311" r="0" b="0"/>
          <a:stretch>
            <a:fillRect/>
          </a:stretch>
        </p:blipFill>
        <p:spPr>
          <a:xfrm flipH="false" flipV="false" rot="0">
            <a:off x="6673800" y="3759054"/>
            <a:ext cx="5302350" cy="261041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rcRect l="0" t="90311" r="0" b="249"/>
          <a:stretch>
            <a:fillRect/>
          </a:stretch>
        </p:blipFill>
        <p:spPr>
          <a:xfrm flipH="false" flipV="false" rot="0">
            <a:off x="12369798" y="3765783"/>
            <a:ext cx="5302350" cy="254312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 rot="0">
            <a:off x="12062865" y="4559069"/>
            <a:ext cx="5310331" cy="2553930"/>
            <a:chOff x="0" y="0"/>
            <a:chExt cx="7080441" cy="3405240"/>
          </a:xfrm>
        </p:grpSpPr>
        <p:pic>
          <p:nvPicPr>
            <p:cNvPr name="Picture 21" id="21"/>
            <p:cNvPicPr>
              <a:picLocks noChangeAspect="true"/>
            </p:cNvPicPr>
            <p:nvPr/>
          </p:nvPicPr>
          <p:blipFill>
            <a:blip r:embed="rId13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7080441" cy="3242804"/>
            </a:xfrm>
            <a:prstGeom prst="rect">
              <a:avLst/>
            </a:prstGeom>
          </p:spPr>
        </p:pic>
        <p:pic>
          <p:nvPicPr>
            <p:cNvPr name="Picture 22" id="22"/>
            <p:cNvPicPr>
              <a:picLocks noChangeAspect="true"/>
            </p:cNvPicPr>
            <p:nvPr/>
          </p:nvPicPr>
          <p:blipFill>
            <a:blip r:embed="rId11"/>
            <a:srcRect l="0" t="90311" r="0" b="249"/>
            <a:stretch>
              <a:fillRect/>
            </a:stretch>
          </p:blipFill>
          <p:spPr>
            <a:xfrm flipH="false" flipV="false" rot="0">
              <a:off x="158774" y="3073262"/>
              <a:ext cx="6921667" cy="331978"/>
            </a:xfrm>
            <a:prstGeom prst="rect">
              <a:avLst/>
            </a:prstGeom>
          </p:spPr>
        </p:pic>
      </p:grpSp>
      <p:sp>
        <p:nvSpPr>
          <p:cNvPr name="TextBox 23" id="23"/>
          <p:cNvSpPr txBox="true"/>
          <p:nvPr/>
        </p:nvSpPr>
        <p:spPr>
          <a:xfrm rot="0">
            <a:off x="2229088" y="384175"/>
            <a:ext cx="13829823" cy="88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8F4EB"/>
                </a:solidFill>
                <a:latin typeface="Libre Baskerville"/>
              </a:rPr>
              <a:t>How do different counties vote by party?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1270580" y="0"/>
            <a:ext cx="7017420" cy="10287000"/>
          </a:xfrm>
          <a:prstGeom prst="rect">
            <a:avLst/>
          </a:prstGeom>
          <a:solidFill>
            <a:srgbClr val="CFECFA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6996" y="8275171"/>
            <a:ext cx="2004357" cy="200435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false" rot="5400000">
            <a:off x="26521" y="26521"/>
            <a:ext cx="2004357" cy="200435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98181" y="2515582"/>
            <a:ext cx="12757553" cy="759044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1787539" y="407989"/>
            <a:ext cx="6212102" cy="427233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5578131" y="1771038"/>
            <a:ext cx="2752205" cy="80169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3267839" y="6310803"/>
            <a:ext cx="4731802" cy="2155412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030879" y="352055"/>
            <a:ext cx="9943157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Libre Baskerville"/>
              </a:rPr>
              <a:t>County Turnout Rate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11519" y="1370988"/>
            <a:ext cx="190191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99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</a:rPr>
              <a:t>By Party*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622903" y="9934575"/>
            <a:ext cx="4376738" cy="171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"/>
              </a:lnSpc>
            </a:pPr>
            <a:r>
              <a:rPr lang="en-US" sz="999">
                <a:solidFill>
                  <a:srgbClr val="000000"/>
                </a:solidFill>
                <a:latin typeface="Open Sans Light Italics"/>
              </a:rPr>
              <a:t>*Focus of comparisons is chiefly on DEM and REP, as these are the biggest parties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5143500"/>
            <a:ext cx="18288000" cy="5143500"/>
          </a:xfrm>
          <a:prstGeom prst="rect">
            <a:avLst/>
          </a:prstGeom>
          <a:solidFill>
            <a:srgbClr val="CFECFA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024225" y="771796"/>
            <a:ext cx="10463422" cy="437170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1125" t="1721" r="1125" b="0"/>
          <a:stretch>
            <a:fillRect/>
          </a:stretch>
        </p:blipFill>
        <p:spPr>
          <a:xfrm flipH="false" flipV="false" rot="0">
            <a:off x="0" y="5093702"/>
            <a:ext cx="12953905" cy="519329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6996" y="8275171"/>
            <a:ext cx="2004357" cy="200435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true" flipV="false" rot="5400000">
            <a:off x="26521" y="26521"/>
            <a:ext cx="2004357" cy="2004357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714777" y="2030879"/>
            <a:ext cx="10006761" cy="2760291"/>
            <a:chOff x="0" y="0"/>
            <a:chExt cx="13342349" cy="3680389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13342349" cy="29624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747"/>
                </a:lnSpc>
              </a:pPr>
              <a:r>
                <a:rPr lang="en-US" sz="7289">
                  <a:solidFill>
                    <a:srgbClr val="000000"/>
                  </a:solidFill>
                  <a:latin typeface="Libre Baskerville"/>
                </a:rPr>
                <a:t>So what actually happened?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093755"/>
              <a:ext cx="13342349" cy="5866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08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 rot="-1799999">
            <a:off x="6352758" y="3718579"/>
            <a:ext cx="8352574" cy="0"/>
          </a:xfrm>
          <a:prstGeom prst="line">
            <a:avLst/>
          </a:prstGeom>
          <a:ln cap="rnd" w="47625">
            <a:solidFill>
              <a:srgbClr val="000000"/>
            </a:solidFill>
            <a:prstDash val="sysDot"/>
            <a:headEnd type="triangle" len="med" w="lg"/>
            <a:tailEnd type="triangle" len="med" w="lg"/>
          </a:ln>
        </p:spPr>
      </p:sp>
      <p:sp>
        <p:nvSpPr>
          <p:cNvPr name="AutoShape 11" id="11"/>
          <p:cNvSpPr/>
          <p:nvPr/>
        </p:nvSpPr>
        <p:spPr>
          <a:xfrm rot="-1895224">
            <a:off x="4557412" y="5731490"/>
            <a:ext cx="8460375" cy="0"/>
          </a:xfrm>
          <a:prstGeom prst="line">
            <a:avLst/>
          </a:prstGeom>
          <a:ln cap="rnd" w="47625">
            <a:solidFill>
              <a:srgbClr val="000000"/>
            </a:solidFill>
            <a:prstDash val="sysDot"/>
            <a:headEnd type="triangle" len="med" w="lg"/>
            <a:tailEnd type="triangle" len="med" w="lg"/>
          </a:ln>
        </p:spPr>
      </p:sp>
      <p:sp>
        <p:nvSpPr>
          <p:cNvPr name="AutoShape 12" id="12"/>
          <p:cNvSpPr/>
          <p:nvPr/>
        </p:nvSpPr>
        <p:spPr>
          <a:xfrm rot="-1861232">
            <a:off x="4124083" y="5186741"/>
            <a:ext cx="8922444" cy="0"/>
          </a:xfrm>
          <a:prstGeom prst="line">
            <a:avLst/>
          </a:prstGeom>
          <a:ln cap="rnd" w="47625">
            <a:solidFill>
              <a:srgbClr val="000000"/>
            </a:solidFill>
            <a:prstDash val="sysDot"/>
            <a:headEnd type="triangle" len="med" w="lg"/>
            <a:tailEnd type="triangle" len="med" w="lg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1455" t="0" r="0" b="0"/>
          <a:stretch>
            <a:fillRect/>
          </a:stretch>
        </p:blipFill>
        <p:spPr>
          <a:xfrm flipH="false" flipV="false" rot="0">
            <a:off x="4289252" y="4486275"/>
            <a:ext cx="908866" cy="411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50720" b="0"/>
          <a:stretch>
            <a:fillRect/>
          </a:stretch>
        </p:blipFill>
        <p:spPr>
          <a:xfrm flipH="false" flipV="false" rot="0">
            <a:off x="13064553" y="4486275"/>
            <a:ext cx="838145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6996" y="8275171"/>
            <a:ext cx="2004357" cy="200435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true" flipV="false" rot="5400000">
            <a:off x="26521" y="26521"/>
            <a:ext cx="2004357" cy="200435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146964" y="9191625"/>
            <a:ext cx="5687020" cy="582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Turns out, this is insignificant.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53821" b="297"/>
          <a:stretch>
            <a:fillRect/>
          </a:stretch>
        </p:blipFill>
        <p:spPr>
          <a:xfrm flipH="false" flipV="false" rot="0">
            <a:off x="8112322" y="4486275"/>
            <a:ext cx="864568" cy="410255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49762" t="0" r="0" b="0"/>
          <a:stretch>
            <a:fillRect/>
          </a:stretch>
        </p:blipFill>
        <p:spPr>
          <a:xfrm flipH="false" flipV="false" rot="0">
            <a:off x="8990474" y="4486275"/>
            <a:ext cx="854438" cy="4114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49762" t="0" r="0" b="0"/>
          <a:stretch>
            <a:fillRect/>
          </a:stretch>
        </p:blipFill>
        <p:spPr>
          <a:xfrm flipH="false" flipV="false" rot="0">
            <a:off x="13902698" y="4486275"/>
            <a:ext cx="854438" cy="4114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52370" b="0"/>
          <a:stretch>
            <a:fillRect/>
          </a:stretch>
        </p:blipFill>
        <p:spPr>
          <a:xfrm flipH="false" flipV="false" rot="0">
            <a:off x="3397514" y="4486275"/>
            <a:ext cx="891737" cy="4114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6521" y="2485699"/>
            <a:ext cx="18288000" cy="615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Open Sans Light"/>
              </a:rPr>
              <a:t>Demographics will give us insight as to where Republicans are edging out Democrats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84242" y="964079"/>
            <a:ext cx="10172240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Libre Baskerville"/>
              </a:rPr>
              <a:t>Let's look deeper...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35081" y="6085432"/>
            <a:ext cx="1921907" cy="452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Open Sans"/>
              </a:rPr>
              <a:t>Sex vs. Party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DAEtSzw0RJw</dc:identifier>
  <dcterms:modified xsi:type="dcterms:W3CDTF">2011-08-01T06:04:30Z</dcterms:modified>
  <cp:revision>1</cp:revision>
  <dc:title>Voting in North Carolina</dc:title>
</cp:coreProperties>
</file>